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16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6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419" r:id="rId234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88571A7-494B-459A-8826-234245E45A34}">
  <a:tblStyle styleId="{288571A7-494B-459A-8826-234245E45A34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79892550-B652-4DDA-A3BB-4FE20BAE2DB8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C29944DB-34FB-4DEA-B008-E4F21B42DD23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D9E4EC06-1E1C-48C8-BC3A-EACBF98C3C23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0361FAAE-1A26-4841-86ED-203FB85BA081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6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234" Type="http://schemas.openxmlformats.org/officeDocument/2006/relationships/slide" Target="slides/slide164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6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63" name="Shape 5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4" name="Google Shape;5164;p164:notes"/>
          <p:cNvSpPr/>
          <p:nvPr>
            <p:ph idx="2" type="sldImg"/>
          </p:nvPr>
        </p:nvSpPr>
        <p:spPr>
          <a:xfrm>
            <a:off x="38119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65" name="Google Shape;5165;p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300"/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22.png"/><Relationship Id="rId3" Type="http://schemas.openxmlformats.org/officeDocument/2006/relationships/image" Target="../media/image31.png"/><Relationship Id="rId4" Type="http://schemas.openxmlformats.org/officeDocument/2006/relationships/image" Target="../media/image19.png"/><Relationship Id="rId5" Type="http://schemas.openxmlformats.org/officeDocument/2006/relationships/image" Target="../media/image16.png"/><Relationship Id="rId6" Type="http://schemas.openxmlformats.org/officeDocument/2006/relationships/image" Target="../media/image29.png"/><Relationship Id="rId7" Type="http://schemas.openxmlformats.org/officeDocument/2006/relationships/image" Target="../media/image17.png"/><Relationship Id="rId8" Type="http://schemas.openxmlformats.org/officeDocument/2006/relationships/image" Target="../media/image27.png"/><Relationship Id="rId9" Type="http://schemas.openxmlformats.org/officeDocument/2006/relationships/image" Target="../media/image21.png"/><Relationship Id="rId10" Type="http://schemas.openxmlformats.org/officeDocument/2006/relationships/image" Target="../media/image20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6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1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2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5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4.png"/><Relationship Id="rId3" Type="http://schemas.openxmlformats.org/officeDocument/2006/relationships/image" Target="../media/image9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26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1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17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49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29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2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54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47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30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20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25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13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22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24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6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23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30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43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7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40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27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64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37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48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6.jpg"/><Relationship Id="rId2" Type="http://schemas.openxmlformats.org/officeDocument/2006/relationships/image" Target="../media/image34.png"/><Relationship Id="rId3" Type="http://schemas.openxmlformats.org/officeDocument/2006/relationships/image" Target="../media/image33.png"/><Relationship Id="rId4" Type="http://schemas.openxmlformats.org/officeDocument/2006/relationships/image" Target="../media/image32.png"/><Relationship Id="rId5" Type="http://schemas.openxmlformats.org/officeDocument/2006/relationships/image" Target="../media/image35.jpg"/><Relationship Id="rId6" Type="http://schemas.openxmlformats.org/officeDocument/2006/relationships/image" Target="../media/image38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59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18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9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8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37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33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3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11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9.jpg"/><Relationship Id="rId2" Type="http://schemas.openxmlformats.org/officeDocument/2006/relationships/image" Target="../media/image46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34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41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32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51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46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65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1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12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61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56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5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53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52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14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55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44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63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39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10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50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66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15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58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60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62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31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16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57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38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19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36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28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45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35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8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42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4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notesSlide" Target="../notesSlides/notesSlide164.xml"/><Relationship Id="rId3" Type="http://schemas.openxmlformats.org/officeDocument/2006/relationships/image" Target="../media/image216.png"/><Relationship Id="rId4" Type="http://schemas.openxmlformats.org/officeDocument/2006/relationships/image" Target="../media/image221.png"/><Relationship Id="rId5" Type="http://schemas.openxmlformats.org/officeDocument/2006/relationships/image" Target="../media/image224.png"/></Relationships>
</file>

<file path=ppt/slides/slide1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166" name="Shape 5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67" name="Google Shape;5167;p7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76360" y="4893463"/>
            <a:ext cx="4807737" cy="214296"/>
          </a:xfrm>
          <a:prstGeom prst="rect">
            <a:avLst/>
          </a:prstGeom>
          <a:noFill/>
          <a:ln>
            <a:noFill/>
          </a:ln>
        </p:spPr>
      </p:pic>
      <p:sp>
        <p:nvSpPr>
          <p:cNvPr id="5168" name="Google Shape;5168;p720"/>
          <p:cNvSpPr txBox="1"/>
          <p:nvPr/>
        </p:nvSpPr>
        <p:spPr>
          <a:xfrm>
            <a:off x="1568430" y="4927989"/>
            <a:ext cx="6293100" cy="1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1425" lIns="31425" spcFirstLastPara="1" rIns="31425" wrap="square" tIns="31425">
            <a:noAutofit/>
          </a:bodyPr>
          <a:lstStyle/>
          <a:p>
            <a:pPr indent="0" lvl="0" marL="0" marR="0" rtl="0" algn="l">
              <a:lnSpc>
                <a:spcPct val="10803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zh-CN" sz="1300" u="none" cap="none" strike="noStrike">
                <a:solidFill>
                  <a:srgbClr val="FF0066"/>
                </a:solidFill>
                <a:latin typeface="Arial"/>
                <a:ea typeface="Arial"/>
                <a:cs typeface="Arial"/>
                <a:sym typeface="Arial"/>
              </a:rPr>
              <a:t>⊙</a:t>
            </a:r>
            <a:r>
              <a:rPr b="0" i="0" lang="zh-CN" sz="1300" u="sng" cap="none" strike="noStrike">
                <a:solidFill>
                  <a:srgbClr val="CC99FF"/>
                </a:solidFill>
                <a:latin typeface="Arial"/>
                <a:ea typeface="Arial"/>
                <a:cs typeface="Arial"/>
                <a:sym typeface="Arial"/>
              </a:rPr>
              <a:t>前言</a:t>
            </a:r>
            <a:r>
              <a:rPr b="0" i="0" lang="zh-CN" sz="1300" u="none" cap="none" strike="noStrike">
                <a:solidFill>
                  <a:srgbClr val="FF0066"/>
                </a:solidFill>
                <a:latin typeface="Arial"/>
                <a:ea typeface="Arial"/>
                <a:cs typeface="Arial"/>
                <a:sym typeface="Arial"/>
              </a:rPr>
              <a:t> ⊙</a:t>
            </a:r>
            <a:r>
              <a:rPr b="0" i="0" lang="zh-CN" sz="1300" u="sng" cap="none" strike="noStrike">
                <a:solidFill>
                  <a:srgbClr val="CC99FF"/>
                </a:solidFill>
                <a:latin typeface="Arial"/>
                <a:ea typeface="Arial"/>
                <a:cs typeface="Arial"/>
                <a:sym typeface="Arial"/>
              </a:rPr>
              <a:t>道是什麼</a:t>
            </a:r>
            <a:r>
              <a:rPr b="0" i="0" lang="zh-CN" sz="1300" u="none" cap="none" strike="noStrike">
                <a:solidFill>
                  <a:srgbClr val="9C8F42"/>
                </a:solidFill>
                <a:latin typeface="Arial"/>
                <a:ea typeface="Arial"/>
                <a:cs typeface="Arial"/>
                <a:sym typeface="Arial"/>
              </a:rPr>
              <a:t> ⊙</a:t>
            </a:r>
            <a:r>
              <a:rPr b="0" i="0" lang="zh-CN" sz="1300" u="sng" cap="none" strike="noStrike">
                <a:solidFill>
                  <a:srgbClr val="CC99FF"/>
                </a:solidFill>
                <a:latin typeface="Arial"/>
                <a:ea typeface="Arial"/>
                <a:cs typeface="Arial"/>
                <a:sym typeface="Arial"/>
              </a:rPr>
              <a:t>求什麼</a:t>
            </a:r>
            <a:r>
              <a:rPr b="0" i="0" lang="zh-CN" sz="1300" u="none" cap="none" strike="noStrike">
                <a:solidFill>
                  <a:srgbClr val="FF0066"/>
                </a:solidFill>
                <a:latin typeface="Arial"/>
                <a:ea typeface="Arial"/>
                <a:cs typeface="Arial"/>
                <a:sym typeface="Arial"/>
              </a:rPr>
              <a:t> ⊙</a:t>
            </a:r>
            <a:r>
              <a:rPr b="0" i="0" lang="zh-CN" sz="1300" u="sng" cap="none" strike="noStrike">
                <a:solidFill>
                  <a:srgbClr val="CC99FF"/>
                </a:solidFill>
                <a:latin typeface="Arial"/>
                <a:ea typeface="Arial"/>
                <a:cs typeface="Arial"/>
                <a:sym typeface="Arial"/>
              </a:rPr>
              <a:t>為何要求道</a:t>
            </a:r>
            <a:r>
              <a:rPr b="0" i="0" lang="zh-CN" sz="1300" u="none" cap="none" strike="noStrike">
                <a:solidFill>
                  <a:srgbClr val="FF0066"/>
                </a:solidFill>
                <a:latin typeface="Arial"/>
                <a:ea typeface="Arial"/>
                <a:cs typeface="Arial"/>
                <a:sym typeface="Arial"/>
              </a:rPr>
              <a:t> ⊙</a:t>
            </a:r>
            <a:r>
              <a:rPr b="0" i="0" lang="zh-CN" sz="1300" u="sng" cap="none" strike="noStrike">
                <a:solidFill>
                  <a:srgbClr val="CC99FF"/>
                </a:solidFill>
                <a:latin typeface="Arial"/>
                <a:ea typeface="Arial"/>
                <a:cs typeface="Arial"/>
                <a:sym typeface="Arial"/>
              </a:rPr>
              <a:t>求道的好處</a:t>
            </a:r>
            <a:r>
              <a:rPr b="0" i="0" lang="zh-CN" sz="1300" u="none" cap="none" strike="noStrike">
                <a:solidFill>
                  <a:srgbClr val="FF0066"/>
                </a:solidFill>
                <a:latin typeface="Arial"/>
                <a:ea typeface="Arial"/>
                <a:cs typeface="Arial"/>
                <a:sym typeface="Arial"/>
              </a:rPr>
              <a:t> ⊙</a:t>
            </a:r>
            <a:r>
              <a:rPr b="0" i="0" lang="zh-CN" sz="1300" u="sng" cap="none" strike="noStrike">
                <a:solidFill>
                  <a:srgbClr val="CC99FF"/>
                </a:solidFill>
                <a:latin typeface="Arial"/>
                <a:ea typeface="Arial"/>
                <a:cs typeface="Arial"/>
                <a:sym typeface="Arial"/>
              </a:rPr>
              <a:t>結語</a:t>
            </a:r>
            <a:r>
              <a:rPr b="0" i="0" lang="zh-CN" sz="1300" u="none" cap="none" strike="noStrike">
                <a:solidFill>
                  <a:srgbClr val="FF0066"/>
                </a:solidFill>
                <a:latin typeface="Arial"/>
                <a:ea typeface="Arial"/>
                <a:cs typeface="Arial"/>
                <a:sym typeface="Arial"/>
              </a:rPr>
              <a:t> ⊙</a:t>
            </a:r>
            <a:r>
              <a:rPr b="0" i="0" lang="zh-CN" sz="1300" u="sng" cap="none" strike="noStrike">
                <a:solidFill>
                  <a:srgbClr val="CC99FF"/>
                </a:solidFill>
                <a:latin typeface="Arial"/>
                <a:ea typeface="Arial"/>
                <a:cs typeface="Arial"/>
                <a:sym typeface="Arial"/>
              </a:rPr>
              <a:t>補充</a:t>
            </a:r>
            <a:endParaRPr b="0" i="0" sz="1300" u="sng" cap="none" strike="noStrike">
              <a:solidFill>
                <a:srgbClr val="CC99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169" name="Google Shape;5169;p7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38143" y="71432"/>
            <a:ext cx="6186477" cy="664369"/>
          </a:xfrm>
          <a:prstGeom prst="rect">
            <a:avLst/>
          </a:prstGeom>
          <a:noFill/>
          <a:ln>
            <a:noFill/>
          </a:ln>
        </p:spPr>
      </p:pic>
      <p:sp>
        <p:nvSpPr>
          <p:cNvPr id="5170" name="Google Shape;5170;p720"/>
          <p:cNvSpPr txBox="1"/>
          <p:nvPr>
            <p:ph type="title"/>
          </p:nvPr>
        </p:nvSpPr>
        <p:spPr>
          <a:xfrm>
            <a:off x="534982" y="111915"/>
            <a:ext cx="81285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b" bIns="31425" lIns="31425" spcFirstLastPara="1" rIns="31425" wrap="square" tIns="31425">
            <a:noAutofit/>
          </a:bodyPr>
          <a:lstStyle/>
          <a:p>
            <a:pPr indent="0" lvl="0" marL="0" marR="0" rtl="0" algn="ctr">
              <a:lnSpc>
                <a:spcPct val="10795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zh-CN" sz="4000" u="none" cap="none" strike="noStrike">
                <a:solidFill>
                  <a:srgbClr val="990000"/>
                </a:solidFill>
                <a:latin typeface="Arial"/>
                <a:ea typeface="Arial"/>
                <a:cs typeface="Arial"/>
                <a:sym typeface="Arial"/>
              </a:rPr>
              <a:t>一、前言～</a:t>
            </a:r>
            <a:r>
              <a:rPr b="1" i="0" lang="zh-CN" sz="2900" u="none" cap="none" strike="noStrike">
                <a:solidFill>
                  <a:srgbClr val="990000"/>
                </a:solidFill>
                <a:latin typeface="Arial"/>
                <a:ea typeface="Arial"/>
                <a:cs typeface="Arial"/>
                <a:sym typeface="Arial"/>
              </a:rPr>
              <a:t>求道因緣</a:t>
            </a:r>
            <a:endParaRPr b="1" i="0" sz="2900" u="none" cap="none" strike="noStrike">
              <a:solidFill>
                <a:srgbClr val="99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71" name="Google Shape;5171;p720"/>
          <p:cNvSpPr txBox="1"/>
          <p:nvPr>
            <p:ph idx="1" type="body"/>
          </p:nvPr>
        </p:nvSpPr>
        <p:spPr>
          <a:xfrm>
            <a:off x="549270" y="770327"/>
            <a:ext cx="8114100" cy="39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31425" lIns="31425" spcFirstLastPara="1" rIns="31425" wrap="square" tIns="31425">
            <a:noAutofit/>
          </a:bodyPr>
          <a:lstStyle/>
          <a:p>
            <a:pPr indent="-260350" lvl="0" marL="317500" marR="0" rtl="0" algn="l">
              <a:lnSpc>
                <a:spcPct val="120138"/>
              </a:lnSpc>
              <a:spcBef>
                <a:spcPts val="0"/>
              </a:spcBef>
              <a:spcAft>
                <a:spcPts val="0"/>
              </a:spcAft>
              <a:buClr>
                <a:srgbClr val="006666"/>
              </a:buClr>
              <a:buSzPts val="3300"/>
              <a:buFont typeface="Arial"/>
              <a:buChar char="●"/>
            </a:pPr>
            <a:r>
              <a:rPr b="1" i="0" lang="zh-CN" sz="3300" u="sng" cap="none" strike="noStrike">
                <a:solidFill>
                  <a:srgbClr val="006666"/>
                </a:solidFill>
                <a:latin typeface="Arial"/>
                <a:ea typeface="Arial"/>
                <a:cs typeface="Arial"/>
                <a:sym typeface="Arial"/>
              </a:rPr>
              <a:t>祖德、根基、緣份俱足，方遇此良機</a:t>
            </a:r>
            <a:endParaRPr b="1" i="0" sz="3300" u="sng" cap="none" strike="noStrike">
              <a:solidFill>
                <a:srgbClr val="00666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34950" lvl="1" marL="635000" marR="0" rtl="0" algn="l">
              <a:lnSpc>
                <a:spcPct val="120138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900"/>
              <a:buFont typeface="Arial"/>
              <a:buAutoNum type="arabicPeriod"/>
            </a:pPr>
            <a:r>
              <a:rPr b="1" i="0" lang="zh-CN" sz="29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天雨雖大不潤無根之草；佛門雖廣難渡無緣之人。</a:t>
            </a:r>
            <a:endParaRPr b="1" i="0" sz="29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34950" lvl="1" marL="635000" marR="0" rtl="0" algn="l">
              <a:lnSpc>
                <a:spcPct val="120138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900"/>
              <a:buFont typeface="Arial"/>
              <a:buAutoNum type="arabicPeriod"/>
            </a:pPr>
            <a:r>
              <a:rPr b="1" i="0" lang="zh-CN" sz="29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破執著：道德經41章「上士聞道勤而行之；中士聞道若存若亡；下士聞道大笑之，不笑不足以為道。」</a:t>
            </a:r>
            <a:endParaRPr b="1" i="0" sz="29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34950" lvl="1" marL="635000" marR="0" rtl="0" algn="l">
              <a:lnSpc>
                <a:spcPct val="120138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900"/>
              <a:buFont typeface="Arial"/>
              <a:buAutoNum type="arabicPeriod"/>
            </a:pPr>
            <a:r>
              <a:rPr b="1" i="0" lang="zh-CN" sz="29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來佛堂的動機雖不同，只要用心結果相同</a:t>
            </a:r>
            <a:endParaRPr b="1" i="0" sz="29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